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1" r:id="rId18"/>
    <p:sldId id="279" r:id="rId19"/>
    <p:sldId id="280" r:id="rId20"/>
    <p:sldId id="282" r:id="rId21"/>
    <p:sldId id="281" r:id="rId22"/>
    <p:sldId id="273" r:id="rId23"/>
    <p:sldId id="276" r:id="rId24"/>
    <p:sldId id="275" r:id="rId25"/>
    <p:sldId id="274" r:id="rId26"/>
    <p:sldId id="277" r:id="rId27"/>
    <p:sldId id="278" r:id="rId2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23" autoAdjust="0"/>
    <p:restoredTop sz="89932" autoAdjust="0"/>
  </p:normalViewPr>
  <p:slideViewPr>
    <p:cSldViewPr snapToGrid="0" snapToObjects="1">
      <p:cViewPr>
        <p:scale>
          <a:sx n="80" d="100"/>
          <a:sy n="80" d="100"/>
        </p:scale>
        <p:origin x="-488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82BDD-83C0-064A-BED6-633698D2CAF1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7AAA5-5B36-0E48-9212-936D855FE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9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Twitter Bootstrap,</a:t>
            </a:r>
            <a:r>
              <a:rPr lang="en-US" baseline="0" dirty="0" smtClean="0"/>
              <a:t> general CSS and JavaScript framework.</a:t>
            </a:r>
          </a:p>
          <a:p>
            <a:r>
              <a:rPr lang="en-US" baseline="0" dirty="0" smtClean="0"/>
              <a:t>960 is for grid systems.</a:t>
            </a:r>
          </a:p>
          <a:p>
            <a:r>
              <a:rPr lang="en-US" baseline="0" dirty="0" smtClean="0"/>
              <a:t>Foundation is for responsive web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7AAA5-5B36-0E48-9212-936D855FE2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4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4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3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7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2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1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7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6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27C32-D025-BB46-8684-6E2AE7703617}" type="datetimeFigureOut">
              <a:rPr lang="en-US" smtClean="0"/>
              <a:t>10/17/13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DB215-A74D-7E46-8067-945323C4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jpg"/><Relationship Id="rId10" Type="http://schemas.openxmlformats.org/officeDocument/2006/relationships/image" Target="../media/image13.jpg"/><Relationship Id="rId11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9144000" cy="36220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6597" y="1018292"/>
            <a:ext cx="407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Web Design Workshop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October 18</a:t>
            </a:r>
            <a:r>
              <a:rPr lang="en-US" sz="1600" baseline="30000" dirty="0" smtClean="0">
                <a:solidFill>
                  <a:schemeClr val="bg1"/>
                </a:solidFill>
              </a:rPr>
              <a:t>th</a:t>
            </a:r>
            <a:r>
              <a:rPr lang="en-US" sz="1600" dirty="0" smtClean="0">
                <a:solidFill>
                  <a:schemeClr val="bg1"/>
                </a:solidFill>
              </a:rPr>
              <a:t>, 2013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597" y="5654329"/>
            <a:ext cx="1932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Danne Woo</a:t>
            </a:r>
          </a:p>
          <a:p>
            <a:r>
              <a:rPr lang="en-US" sz="1600" dirty="0" err="1" smtClean="0">
                <a:solidFill>
                  <a:srgbClr val="000000"/>
                </a:solidFill>
              </a:rPr>
              <a:t>dannewoo@nyu.edu</a:t>
            </a:r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597" y="3986917"/>
            <a:ext cx="62909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itp.nyu.edu</a:t>
            </a:r>
            <a:r>
              <a:rPr lang="en-US" sz="3200" b="1" dirty="0"/>
              <a:t>/residents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web_design</a:t>
            </a:r>
            <a:r>
              <a:rPr lang="en-US" sz="3200" b="1" dirty="0" smtClean="0"/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10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1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Define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sketch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32"/>
          <a:stretch/>
        </p:blipFill>
        <p:spPr>
          <a:xfrm>
            <a:off x="4362" y="914400"/>
            <a:ext cx="5875554" cy="5943600"/>
          </a:xfrm>
          <a:prstGeom prst="rect">
            <a:avLst/>
          </a:prstGeom>
        </p:spPr>
      </p:pic>
      <p:pic>
        <p:nvPicPr>
          <p:cNvPr id="10" name="Picture 9" descr="sketch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46"/>
          <a:stretch/>
        </p:blipFill>
        <p:spPr>
          <a:xfrm>
            <a:off x="6088191" y="927767"/>
            <a:ext cx="2894324" cy="2803721"/>
          </a:xfrm>
          <a:prstGeom prst="rect">
            <a:avLst/>
          </a:prstGeom>
        </p:spPr>
      </p:pic>
      <p:pic>
        <p:nvPicPr>
          <p:cNvPr id="11" name="Picture 10" descr="sketche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68"/>
          <a:stretch/>
        </p:blipFill>
        <p:spPr>
          <a:xfrm>
            <a:off x="6090926" y="3726796"/>
            <a:ext cx="2894324" cy="297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7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1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Define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6211" y="1051505"/>
            <a:ext cx="8844914" cy="4996290"/>
            <a:chOff x="381000" y="1219200"/>
            <a:chExt cx="7543800" cy="4261321"/>
          </a:xfrm>
        </p:grpSpPr>
        <p:pic>
          <p:nvPicPr>
            <p:cNvPr id="10" name="Picture 9" descr="dv_sitemap_wireframes_Page_0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219200"/>
              <a:ext cx="1365759" cy="1986517"/>
            </a:xfrm>
            <a:prstGeom prst="rect">
              <a:avLst/>
            </a:prstGeom>
          </p:spPr>
        </p:pic>
        <p:pic>
          <p:nvPicPr>
            <p:cNvPr id="11" name="Picture 10" descr="dv_sitemap_wireframes_Page_0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240" y="1219200"/>
              <a:ext cx="1365750" cy="1986517"/>
            </a:xfrm>
            <a:prstGeom prst="rect">
              <a:avLst/>
            </a:prstGeom>
          </p:spPr>
        </p:pic>
        <p:pic>
          <p:nvPicPr>
            <p:cNvPr id="12" name="Picture 11" descr="dv_sitemap_wireframes_Page_0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613" y="1219200"/>
              <a:ext cx="1365759" cy="1986517"/>
            </a:xfrm>
            <a:prstGeom prst="rect">
              <a:avLst/>
            </a:prstGeom>
          </p:spPr>
        </p:pic>
        <p:pic>
          <p:nvPicPr>
            <p:cNvPr id="13" name="Picture 12" descr="dv_sitemap_wireframes_Page_06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862" y="1219200"/>
              <a:ext cx="1365759" cy="1986517"/>
            </a:xfrm>
            <a:prstGeom prst="rect">
              <a:avLst/>
            </a:prstGeom>
          </p:spPr>
        </p:pic>
        <p:pic>
          <p:nvPicPr>
            <p:cNvPr id="14" name="Picture 13" descr="dv_sitemap_wireframes_Page_07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041" y="1219200"/>
              <a:ext cx="1365759" cy="1986517"/>
            </a:xfrm>
            <a:prstGeom prst="rect">
              <a:avLst/>
            </a:prstGeom>
          </p:spPr>
        </p:pic>
        <p:pic>
          <p:nvPicPr>
            <p:cNvPr id="15" name="Picture 14" descr="dv_sitemap_wireframes_Page_08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3494004"/>
              <a:ext cx="1365759" cy="1986517"/>
            </a:xfrm>
            <a:prstGeom prst="rect">
              <a:avLst/>
            </a:prstGeom>
          </p:spPr>
        </p:pic>
        <p:pic>
          <p:nvPicPr>
            <p:cNvPr id="16" name="Picture 15" descr="dv_sitemap_wireframes_Page_09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231" y="3494004"/>
              <a:ext cx="1365759" cy="1986517"/>
            </a:xfrm>
            <a:prstGeom prst="rect">
              <a:avLst/>
            </a:prstGeom>
          </p:spPr>
        </p:pic>
        <p:pic>
          <p:nvPicPr>
            <p:cNvPr id="17" name="Picture 16" descr="dv_sitemap_wireframes_Page_10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613" y="3494004"/>
              <a:ext cx="1365759" cy="1986517"/>
            </a:xfrm>
            <a:prstGeom prst="rect">
              <a:avLst/>
            </a:prstGeom>
          </p:spPr>
        </p:pic>
        <p:pic>
          <p:nvPicPr>
            <p:cNvPr id="18" name="Picture 17" descr="dv_sitemap_wireframes_Page_11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862" y="3494004"/>
              <a:ext cx="1365759" cy="1986517"/>
            </a:xfrm>
            <a:prstGeom prst="rect">
              <a:avLst/>
            </a:prstGeom>
          </p:spPr>
        </p:pic>
        <p:pic>
          <p:nvPicPr>
            <p:cNvPr id="19" name="Picture 18" descr="dv_sitemap_wireframes_Page_12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041" y="3494004"/>
              <a:ext cx="1365759" cy="1986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657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1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Define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dv_sitemap_wireframes_Page_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858982"/>
            <a:ext cx="3889376" cy="5657156"/>
          </a:xfrm>
          <a:prstGeom prst="rect">
            <a:avLst/>
          </a:prstGeom>
        </p:spPr>
      </p:pic>
      <p:pic>
        <p:nvPicPr>
          <p:cNvPr id="11" name="Picture 10" descr="datavisu.al_desig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858981"/>
            <a:ext cx="4114800" cy="52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89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2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Design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placement_1-2740094da6e0961356499219b6d8b04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7" t="27792" r="8197" b="20790"/>
          <a:stretch/>
        </p:blipFill>
        <p:spPr>
          <a:xfrm>
            <a:off x="504995" y="1787130"/>
            <a:ext cx="8229260" cy="39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8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2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Design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16-colum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8995" r="3579" b="4685"/>
          <a:stretch/>
        </p:blipFill>
        <p:spPr>
          <a:xfrm>
            <a:off x="1119606" y="1031875"/>
            <a:ext cx="6690894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9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2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Design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Serif-vs-Sans-Serif-Fo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066800"/>
            <a:ext cx="7366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29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2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Design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circle_rgb-376a52169598e4a073afc0a33316549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0" y="933057"/>
            <a:ext cx="718904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08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2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Design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1089025"/>
            <a:ext cx="163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"/>
                <a:cs typeface="Helvetica"/>
              </a:rPr>
              <a:t>RGB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6200" y="1089025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"/>
                <a:cs typeface="Helvetica"/>
              </a:rPr>
              <a:t>Hexadecimal (Hex)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1089025"/>
            <a:ext cx="163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CMYK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1622425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5000" y="1737573"/>
            <a:ext cx="163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255, 255, 255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86200" y="1737573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#FFFFFF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0" y="1737573"/>
            <a:ext cx="163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0, 0, 0, 0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1000" y="2335438"/>
            <a:ext cx="685800" cy="68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5000" y="2450586"/>
            <a:ext cx="163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0, 0, 0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86200" y="2450586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#000000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0800" y="2450586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100,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100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,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100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,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100</a:t>
            </a: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1000" y="3057522"/>
            <a:ext cx="685800" cy="6858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5000" y="3172670"/>
            <a:ext cx="163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255, 0, 0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86200" y="317267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#FF0000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00800" y="317267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0, 80, 95, 0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1000" y="3762308"/>
            <a:ext cx="685800" cy="685800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5000" y="3877456"/>
            <a:ext cx="163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0, 255, 0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86200" y="3877456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#00FF00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00800" y="3877456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44, 0, 63, 0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1000" y="4466250"/>
            <a:ext cx="685800" cy="6858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05000" y="4581398"/>
            <a:ext cx="163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0, 0, 255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458139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#0000FF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00800" y="4581398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87, 61, 0, 0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" y="5170192"/>
            <a:ext cx="685800" cy="6858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5000" y="5285340"/>
            <a:ext cx="163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255, 255, 0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86200" y="528534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#FFFF00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00800" y="528534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5, 0, 72, 0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1000" y="5877890"/>
            <a:ext cx="685800" cy="685800"/>
          </a:xfrm>
          <a:prstGeom prst="rect">
            <a:avLst/>
          </a:prstGeom>
          <a:solidFill>
            <a:srgbClr val="7800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05000" y="5993038"/>
            <a:ext cx="163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120, 0, 120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86200" y="599303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Helvetica Light"/>
                <a:cs typeface="Helvetica Light"/>
              </a:rPr>
              <a:t>#800080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00800" y="5993038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50, 95, 0, 0</a:t>
            </a:r>
          </a:p>
        </p:txBody>
      </p:sp>
    </p:spTree>
    <p:extLst>
      <p:ext uri="{BB962C8B-B14F-4D97-AF65-F5344CB8AC3E}">
        <p14:creationId xmlns:p14="http://schemas.microsoft.com/office/powerpoint/2010/main" val="151848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2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Design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10-16 at 3.32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1" y="619125"/>
            <a:ext cx="823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48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Development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Screen Shot 2013-10-17 at 2.3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18" y="850507"/>
            <a:ext cx="5636455" cy="56677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6800" y="937310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52px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6800" y="1489075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130px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1870075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42px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2031657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35px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800" y="3013075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374px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6800" y="4193350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40px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6800" y="4765675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191px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6800" y="5543400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82px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5932865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74px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5058" y="6423710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220px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38024" y="6423710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220px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76800" y="6423710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220px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48010" y="6423710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220px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01371" y="527342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460px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0590" y="527342"/>
            <a:ext cx="665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Helvetica"/>
                <a:cs typeface="Helvetica"/>
              </a:rPr>
              <a:t>460px</a:t>
            </a:r>
            <a:endParaRPr lang="en-US" sz="1200" b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7078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10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525" y="1419471"/>
            <a:ext cx="161925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Discover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Define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Design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Develop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6525" y="1419471"/>
            <a:ext cx="529272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Market Research and Analysis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Helvetica Light"/>
                <a:cs typeface="Helvetica Light"/>
              </a:rPr>
              <a:t>Sitemapping</a:t>
            </a:r>
            <a:r>
              <a:rPr lang="en-US" sz="2400" dirty="0" smtClean="0">
                <a:latin typeface="Helvetica Light"/>
                <a:cs typeface="Helvetica Light"/>
              </a:rPr>
              <a:t> and Wireframes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Styling the Look and Feel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Programming (CSS)</a:t>
            </a:r>
          </a:p>
        </p:txBody>
      </p:sp>
    </p:spTree>
    <p:extLst>
      <p:ext uri="{BB962C8B-B14F-4D97-AF65-F5344CB8AC3E}">
        <p14:creationId xmlns:p14="http://schemas.microsoft.com/office/powerpoint/2010/main" val="338864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6263" y="246520"/>
            <a:ext cx="148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Development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800" y="1447800"/>
            <a:ext cx="1752600" cy="392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solidFill>
                  <a:srgbClr val="404040"/>
                </a:solidFill>
                <a:latin typeface="Helvetica"/>
                <a:cs typeface="Helvetica"/>
              </a:rPr>
              <a:t>Type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Header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Subhead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Body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Rollover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Rollover: Hover</a:t>
            </a:r>
          </a:p>
          <a:p>
            <a:pPr>
              <a:lnSpc>
                <a:spcPct val="130000"/>
              </a:lnSpc>
            </a:pPr>
            <a:endParaRPr lang="en-US" sz="1600" b="1" dirty="0">
              <a:solidFill>
                <a:srgbClr val="404040"/>
              </a:solidFill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sz="1600" b="1" dirty="0" smtClean="0">
                <a:solidFill>
                  <a:srgbClr val="404040"/>
                </a:solidFill>
                <a:latin typeface="Helvetica"/>
                <a:cs typeface="Helvetica"/>
              </a:rPr>
              <a:t>Color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Background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Header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Body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Footer</a:t>
            </a:r>
            <a:endParaRPr lang="en-US" sz="1600" dirty="0" smtClean="0">
              <a:solidFill>
                <a:srgbClr val="404040"/>
              </a:solidFill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67000" y="1447800"/>
            <a:ext cx="5791200" cy="392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sz="1600" b="1" dirty="0" smtClean="0">
              <a:solidFill>
                <a:srgbClr val="404040"/>
              </a:solidFill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Arial Bold, 24px, #000000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Arial, 18px, #000000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Arial, 10px, #000000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Arial, 10px, #000000, No Underline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4040"/>
                </a:solidFill>
                <a:latin typeface="Helvetica"/>
                <a:cs typeface="Helvetica"/>
              </a:rPr>
              <a:t>Arial, 10px, #000000, </a:t>
            </a: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Underline</a:t>
            </a:r>
            <a:endParaRPr lang="en-US" sz="1600" dirty="0">
              <a:solidFill>
                <a:srgbClr val="404040"/>
              </a:solidFill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endParaRPr lang="en-US" sz="1600" b="1" dirty="0">
              <a:solidFill>
                <a:srgbClr val="404040"/>
              </a:solidFill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endParaRPr lang="en-US" sz="1600" b="1" dirty="0" smtClean="0">
              <a:solidFill>
                <a:srgbClr val="404040"/>
              </a:solidFill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#FFFFFF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#FFFFFF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#FFFFFF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Helvetica"/>
                <a:cs typeface="Helvetica"/>
              </a:rPr>
              <a:t>#FFFFFF</a:t>
            </a:r>
            <a:endParaRPr lang="en-US" sz="1600" dirty="0" smtClean="0">
              <a:solidFill>
                <a:srgbClr val="40404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4905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48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Development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Screen Shot 2013-10-16 at 4.0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38" y="848205"/>
            <a:ext cx="638162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48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Development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8524" y="1419471"/>
            <a:ext cx="203835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HTML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CSS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JavaScript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841625" y="1419471"/>
            <a:ext cx="54768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Basic Content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Layout and Design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Advanced Interactions and Animation</a:t>
            </a:r>
          </a:p>
        </p:txBody>
      </p:sp>
    </p:spTree>
    <p:extLst>
      <p:ext uri="{BB962C8B-B14F-4D97-AF65-F5344CB8AC3E}">
        <p14:creationId xmlns:p14="http://schemas.microsoft.com/office/powerpoint/2010/main" val="3786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48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Development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6263" y="1165471"/>
            <a:ext cx="8227987" cy="376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Helvetica Light"/>
                <a:cs typeface="Helvetica Light"/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Helvetica Light"/>
                <a:cs typeface="Helvetica Light"/>
              </a:rPr>
              <a:t>	&lt;head&gt;&lt;/head&gt;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Helvetica Light"/>
                <a:cs typeface="Helvetica Light"/>
              </a:rPr>
              <a:t>	</a:t>
            </a:r>
            <a:r>
              <a:rPr lang="en-US" sz="2000" dirty="0">
                <a:latin typeface="Helvetica Light"/>
                <a:cs typeface="Helvetica Light"/>
              </a:rPr>
              <a:t>&lt;body </a:t>
            </a:r>
            <a:r>
              <a:rPr lang="en-US" sz="2000" b="1" dirty="0">
                <a:latin typeface="Helvetica"/>
                <a:cs typeface="Helvetica"/>
              </a:rPr>
              <a:t>style=</a:t>
            </a:r>
            <a:r>
              <a:rPr lang="en-US" sz="2000" b="1" dirty="0" smtClean="0">
                <a:latin typeface="Helvetica"/>
                <a:cs typeface="Helvetica"/>
              </a:rPr>
              <a:t>"</a:t>
            </a:r>
            <a:r>
              <a:rPr lang="en-US" sz="2000" b="1" dirty="0">
                <a:latin typeface="Helvetica"/>
                <a:cs typeface="Helvetica"/>
              </a:rPr>
              <a:t>background-color: #</a:t>
            </a:r>
            <a:r>
              <a:rPr lang="en-US" sz="2000" b="1" dirty="0" smtClean="0">
                <a:latin typeface="Helvetica"/>
                <a:cs typeface="Helvetica"/>
              </a:rPr>
              <a:t>d0e4fe;"</a:t>
            </a:r>
            <a:r>
              <a:rPr lang="en-US" sz="2000" dirty="0">
                <a:latin typeface="Helvetica Light"/>
                <a:cs typeface="Helvetica Light"/>
              </a:rPr>
              <a:t>&gt;</a:t>
            </a:r>
            <a:endParaRPr lang="en-US" sz="2000" dirty="0" smtClean="0">
              <a:latin typeface="Helvetica Light"/>
              <a:cs typeface="Helvetica Ligh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	</a:t>
            </a:r>
            <a:r>
              <a:rPr lang="en-US" sz="2000" dirty="0" smtClean="0">
                <a:latin typeface="Helvetica Light"/>
                <a:cs typeface="Helvetica Light"/>
              </a:rPr>
              <a:t>	&lt;h1 </a:t>
            </a:r>
            <a:r>
              <a:rPr lang="en-US" sz="2000" b="1" dirty="0">
                <a:latin typeface="Helvetica"/>
                <a:cs typeface="Helvetica"/>
              </a:rPr>
              <a:t>style="font-</a:t>
            </a:r>
            <a:r>
              <a:rPr lang="en-US" sz="2000" b="1" dirty="0" smtClean="0">
                <a:latin typeface="Helvetica"/>
                <a:cs typeface="Helvetica"/>
              </a:rPr>
              <a:t>family: Arial; font-size: 16px;"</a:t>
            </a:r>
            <a:r>
              <a:rPr lang="en-US" sz="2000" dirty="0" smtClean="0">
                <a:latin typeface="Helvetica Light"/>
                <a:cs typeface="Helvetica Ligh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	</a:t>
            </a:r>
            <a:r>
              <a:rPr lang="en-US" sz="2000" dirty="0" smtClean="0">
                <a:latin typeface="Helvetica Light"/>
                <a:cs typeface="Helvetica Light"/>
              </a:rPr>
              <a:t>		Content goes here.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	</a:t>
            </a:r>
            <a:r>
              <a:rPr lang="en-US" sz="2000" dirty="0" smtClean="0">
                <a:latin typeface="Helvetica Light"/>
                <a:cs typeface="Helvetica Light"/>
              </a:rPr>
              <a:t>	&lt;/h1&gt;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Helvetica Light"/>
                <a:cs typeface="Helvetica Light"/>
              </a:rPr>
              <a:t>	&lt;/body&gt;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Helvetica Light"/>
                <a:cs typeface="Helvetica Light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327656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48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Development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263" y="1165471"/>
            <a:ext cx="8227987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Helvetica Light"/>
                <a:cs typeface="Helvetica Light"/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Helvetica Light"/>
                <a:cs typeface="Helvetica Light"/>
              </a:rPr>
              <a:t>	&lt;head&gt;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Helvetica"/>
                <a:cs typeface="Helvetica"/>
              </a:rPr>
              <a:t>	</a:t>
            </a:r>
            <a:r>
              <a:rPr lang="en-US" sz="2000" b="1" dirty="0" smtClean="0">
                <a:latin typeface="Helvetica"/>
                <a:cs typeface="Helvetica"/>
              </a:rPr>
              <a:t>	&lt;style&gt;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Helvetica"/>
                <a:cs typeface="Helvetica"/>
              </a:rPr>
              <a:t>			#</a:t>
            </a:r>
            <a:r>
              <a:rPr lang="en-US" sz="2000" b="1" dirty="0" err="1" smtClean="0">
                <a:latin typeface="Helvetica"/>
                <a:cs typeface="Helvetica"/>
              </a:rPr>
              <a:t>divID</a:t>
            </a:r>
            <a:r>
              <a:rPr lang="en-US" sz="2000" b="1" dirty="0" smtClean="0">
                <a:latin typeface="Helvetica"/>
                <a:cs typeface="Helvetica"/>
              </a:rPr>
              <a:t> { width: 100px; }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Helvetica"/>
                <a:cs typeface="Helvetica"/>
              </a:rPr>
              <a:t>	</a:t>
            </a:r>
            <a:r>
              <a:rPr lang="en-US" sz="2000" b="1" dirty="0" smtClean="0">
                <a:latin typeface="Helvetica"/>
                <a:cs typeface="Helvetica"/>
              </a:rPr>
              <a:t>		.</a:t>
            </a:r>
            <a:r>
              <a:rPr lang="en-US" sz="2000" b="1" dirty="0" err="1" smtClean="0">
                <a:latin typeface="Helvetica"/>
                <a:cs typeface="Helvetica"/>
              </a:rPr>
              <a:t>divC</a:t>
            </a:r>
            <a:r>
              <a:rPr lang="en-US" sz="2000" b="1" dirty="0" smtClean="0">
                <a:latin typeface="Helvetica"/>
                <a:cs typeface="Helvetica"/>
              </a:rPr>
              <a:t> { color: #FFFFFF; }</a:t>
            </a:r>
            <a:endParaRPr lang="en-US" sz="2000" b="1" dirty="0">
              <a:latin typeface="Helvetica"/>
              <a:cs typeface="Helvetica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Helvetica"/>
                <a:cs typeface="Helvetica"/>
              </a:rPr>
              <a:t>		&lt;</a:t>
            </a:r>
            <a:r>
              <a:rPr lang="en-US" sz="2000" b="1" dirty="0">
                <a:latin typeface="Helvetica"/>
                <a:cs typeface="Helvetica"/>
              </a:rPr>
              <a:t>/style&gt;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Helvetica Light"/>
                <a:cs typeface="Helvetica Light"/>
              </a:rPr>
              <a:t>	&lt;/head&gt;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Helvetica Light"/>
                <a:cs typeface="Helvetica Light"/>
              </a:rPr>
              <a:t>	&lt;body&gt;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		&lt;div </a:t>
            </a:r>
            <a:r>
              <a:rPr lang="en-US" sz="2000" b="1" dirty="0">
                <a:latin typeface="Helvetica"/>
                <a:cs typeface="Helvetica"/>
              </a:rPr>
              <a:t>id=“</a:t>
            </a:r>
            <a:r>
              <a:rPr lang="en-US" sz="2000" b="1" dirty="0" err="1">
                <a:latin typeface="Helvetica"/>
                <a:cs typeface="Helvetica"/>
              </a:rPr>
              <a:t>divID</a:t>
            </a:r>
            <a:r>
              <a:rPr lang="en-US" sz="2000" b="1" dirty="0">
                <a:latin typeface="Helvetica"/>
                <a:cs typeface="Helvetica"/>
              </a:rPr>
              <a:t>” class=“</a:t>
            </a:r>
            <a:r>
              <a:rPr lang="en-US" sz="2000" b="1" dirty="0" err="1">
                <a:latin typeface="Helvetica"/>
                <a:cs typeface="Helvetica"/>
              </a:rPr>
              <a:t>divC</a:t>
            </a:r>
            <a:r>
              <a:rPr lang="en-US" sz="2000" b="1" dirty="0">
                <a:latin typeface="Helvetica"/>
                <a:cs typeface="Helvetica"/>
              </a:rPr>
              <a:t>”</a:t>
            </a:r>
            <a:r>
              <a:rPr lang="en-US" sz="2000" dirty="0" smtClean="0">
                <a:latin typeface="Helvetica Light"/>
                <a:cs typeface="Helvetica Light"/>
              </a:rPr>
              <a:t>&gt;&lt;</a:t>
            </a:r>
            <a:r>
              <a:rPr lang="en-US" sz="2000" dirty="0">
                <a:latin typeface="Helvetica Light"/>
                <a:cs typeface="Helvetica Light"/>
              </a:rPr>
              <a:t>/div&gt;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Helvetica Light"/>
                <a:cs typeface="Helvetica Light"/>
              </a:rPr>
              <a:t>	&lt;/body&gt;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Helvetica Light"/>
                <a:cs typeface="Helvetica Light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5685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48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Development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263" y="1165471"/>
            <a:ext cx="8227987" cy="468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	&lt;head&gt;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Helvetica"/>
                <a:cs typeface="Helvetica"/>
              </a:rPr>
              <a:t>		&lt;link </a:t>
            </a:r>
            <a:r>
              <a:rPr lang="en-US" sz="2000" b="1" dirty="0" err="1">
                <a:latin typeface="Helvetica"/>
                <a:cs typeface="Helvetica"/>
              </a:rPr>
              <a:t>href</a:t>
            </a:r>
            <a:r>
              <a:rPr lang="en-US" sz="2000" b="1" dirty="0">
                <a:latin typeface="Helvetica"/>
                <a:cs typeface="Helvetica"/>
              </a:rPr>
              <a:t>="</a:t>
            </a:r>
            <a:r>
              <a:rPr lang="en-US" sz="2000" b="1" dirty="0" err="1">
                <a:latin typeface="Helvetica"/>
                <a:cs typeface="Helvetica"/>
              </a:rPr>
              <a:t>css</a:t>
            </a:r>
            <a:r>
              <a:rPr lang="en-US" sz="2000" b="1" dirty="0">
                <a:latin typeface="Helvetica"/>
                <a:cs typeface="Helvetica"/>
              </a:rPr>
              <a:t>/</a:t>
            </a:r>
            <a:r>
              <a:rPr lang="en-US" sz="2000" b="1" dirty="0" err="1">
                <a:latin typeface="Helvetica"/>
                <a:cs typeface="Helvetica"/>
              </a:rPr>
              <a:t>layout.css</a:t>
            </a:r>
            <a:r>
              <a:rPr lang="en-US" sz="2000" b="1" dirty="0">
                <a:latin typeface="Helvetica"/>
                <a:cs typeface="Helvetica"/>
              </a:rPr>
              <a:t>" </a:t>
            </a:r>
            <a:r>
              <a:rPr lang="en-US" sz="2000" b="1" dirty="0" err="1">
                <a:latin typeface="Helvetica"/>
                <a:cs typeface="Helvetica"/>
              </a:rPr>
              <a:t>rel</a:t>
            </a:r>
            <a:r>
              <a:rPr lang="en-US" sz="2000" b="1" dirty="0">
                <a:latin typeface="Helvetica"/>
                <a:cs typeface="Helvetica"/>
              </a:rPr>
              <a:t>="</a:t>
            </a:r>
            <a:r>
              <a:rPr lang="en-US" sz="2000" b="1" dirty="0" err="1">
                <a:latin typeface="Helvetica"/>
                <a:cs typeface="Helvetica"/>
              </a:rPr>
              <a:t>stylesheet</a:t>
            </a:r>
            <a:r>
              <a:rPr lang="en-US" sz="2000" b="1" dirty="0">
                <a:latin typeface="Helvetica"/>
                <a:cs typeface="Helvetica"/>
              </a:rPr>
              <a:t>" type="text/</a:t>
            </a:r>
            <a:r>
              <a:rPr lang="en-US" sz="2000" b="1" dirty="0" err="1">
                <a:latin typeface="Helvetica"/>
                <a:cs typeface="Helvetica"/>
              </a:rPr>
              <a:t>css</a:t>
            </a:r>
            <a:r>
              <a:rPr lang="en-US" sz="2000" b="1" dirty="0">
                <a:latin typeface="Helvetica"/>
                <a:cs typeface="Helvetica"/>
              </a:rPr>
              <a:t>"&gt;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	&lt;/head&gt;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	&lt;</a:t>
            </a:r>
            <a:r>
              <a:rPr lang="en-US" sz="2000" dirty="0" smtClean="0">
                <a:latin typeface="Helvetica Light"/>
                <a:cs typeface="Helvetica Light"/>
              </a:rPr>
              <a:t>body&gt;</a:t>
            </a:r>
            <a:endParaRPr lang="en-US" sz="2000" dirty="0">
              <a:latin typeface="Helvetica Light"/>
              <a:cs typeface="Helvetica Ligh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		&lt;div </a:t>
            </a:r>
            <a:r>
              <a:rPr lang="en-US" sz="2000" b="1" dirty="0">
                <a:latin typeface="Helvetica"/>
                <a:cs typeface="Helvetica"/>
              </a:rPr>
              <a:t>id=“</a:t>
            </a:r>
            <a:r>
              <a:rPr lang="en-US" sz="2000" b="1" dirty="0" err="1">
                <a:latin typeface="Helvetica"/>
                <a:cs typeface="Helvetica"/>
              </a:rPr>
              <a:t>divID</a:t>
            </a:r>
            <a:r>
              <a:rPr lang="en-US" sz="2000" b="1" dirty="0">
                <a:latin typeface="Helvetica"/>
                <a:cs typeface="Helvetica"/>
              </a:rPr>
              <a:t>” class=“</a:t>
            </a:r>
            <a:r>
              <a:rPr lang="en-US" sz="2000" b="1" dirty="0" err="1">
                <a:latin typeface="Helvetica"/>
                <a:cs typeface="Helvetica"/>
              </a:rPr>
              <a:t>divC</a:t>
            </a:r>
            <a:r>
              <a:rPr lang="en-US" sz="2000" b="1" dirty="0">
                <a:latin typeface="Helvetica"/>
                <a:cs typeface="Helvetica"/>
              </a:rPr>
              <a:t>”</a:t>
            </a:r>
            <a:r>
              <a:rPr lang="en-US" sz="2000" dirty="0">
                <a:latin typeface="Helvetica Light"/>
                <a:cs typeface="Helvetica Light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			</a:t>
            </a:r>
            <a:r>
              <a:rPr lang="en-US" sz="2000" dirty="0" smtClean="0">
                <a:latin typeface="Helvetica Light"/>
                <a:cs typeface="Helvetica Light"/>
              </a:rPr>
              <a:t>&lt;h1&gt;Content </a:t>
            </a:r>
            <a:r>
              <a:rPr lang="en-US" sz="2000" dirty="0">
                <a:latin typeface="Helvetica Light"/>
                <a:cs typeface="Helvetica Light"/>
              </a:rPr>
              <a:t>goes here</a:t>
            </a:r>
            <a:r>
              <a:rPr lang="en-US" sz="2000" dirty="0" smtClean="0">
                <a:latin typeface="Helvetica Light"/>
                <a:cs typeface="Helvetica Light"/>
              </a:rPr>
              <a:t>.&lt;/h1&gt;</a:t>
            </a:r>
            <a:endParaRPr lang="en-US" sz="2000" dirty="0">
              <a:latin typeface="Helvetica Light"/>
              <a:cs typeface="Helvetica Ligh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		&lt;/div&gt;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	&lt;/body&gt;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Light"/>
                <a:cs typeface="Helvetica Light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62649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48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Development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525" y="2927596"/>
            <a:ext cx="1619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#ID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7275" y="2927596"/>
            <a:ext cx="5895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Unique Object / div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(i.e. layout, width, height, position, etc.)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525" y="4435721"/>
            <a:ext cx="1619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.class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27275" y="4435721"/>
            <a:ext cx="5895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Reusable Styles / div, span, HTML tags</a:t>
            </a:r>
            <a:endParaRPr lang="en-US" sz="2400" dirty="0">
              <a:latin typeface="Helvetica Light"/>
              <a:cs typeface="Helvetica Ligh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Light"/>
                <a:cs typeface="Helvetica Light"/>
              </a:rPr>
              <a:t>(i.e. color, </a:t>
            </a:r>
            <a:r>
              <a:rPr lang="en-US" sz="2400" dirty="0" smtClean="0">
                <a:latin typeface="Helvetica Light"/>
                <a:cs typeface="Helvetica Light"/>
              </a:rPr>
              <a:t>type-family, type-size, etc.)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525" y="1419471"/>
            <a:ext cx="1619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HTML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27275" y="1419471"/>
            <a:ext cx="5895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Attach Styles to HTML Tags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(i.e. body, h1, p, li, </a:t>
            </a:r>
            <a:r>
              <a:rPr lang="en-US" sz="2400" dirty="0" err="1" smtClean="0">
                <a:latin typeface="Helvetica Light"/>
                <a:cs typeface="Helvetica Light"/>
              </a:rPr>
              <a:t>ul</a:t>
            </a:r>
            <a:r>
              <a:rPr lang="en-US" sz="2400" dirty="0" smtClean="0">
                <a:latin typeface="Helvetica Light"/>
                <a:cs typeface="Helvetica Light"/>
              </a:rPr>
              <a:t>, a, </a:t>
            </a:r>
            <a:r>
              <a:rPr lang="en-US" sz="2400" dirty="0" err="1" smtClean="0">
                <a:latin typeface="Helvetica Light"/>
                <a:cs typeface="Helvetica Light"/>
              </a:rPr>
              <a:t>tr</a:t>
            </a:r>
            <a:r>
              <a:rPr lang="en-US" sz="2400" dirty="0" smtClean="0">
                <a:latin typeface="Helvetica Light"/>
                <a:cs typeface="Helvetica Light"/>
              </a:rPr>
              <a:t>, td) </a:t>
            </a:r>
          </a:p>
        </p:txBody>
      </p:sp>
    </p:spTree>
    <p:extLst>
      <p:ext uri="{BB962C8B-B14F-4D97-AF65-F5344CB8AC3E}">
        <p14:creationId xmlns:p14="http://schemas.microsoft.com/office/powerpoint/2010/main" val="258201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48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Development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6263" y="1111694"/>
            <a:ext cx="30209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Helpful Libraries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6263" y="1899292"/>
            <a:ext cx="4005237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Helvetica"/>
                <a:cs typeface="Helvetica"/>
              </a:rPr>
              <a:t>CSS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Light"/>
                <a:cs typeface="Helvetica Light"/>
              </a:rPr>
              <a:t>Twitter Bootstrap </a:t>
            </a:r>
            <a:r>
              <a:rPr lang="en-US" dirty="0" smtClean="0">
                <a:latin typeface="Helvetica Light"/>
                <a:cs typeface="Helvetica Light"/>
              </a:rPr>
              <a:t>(</a:t>
            </a:r>
            <a:r>
              <a:rPr lang="en-US" dirty="0" err="1" smtClean="0">
                <a:latin typeface="Helvetica Light"/>
                <a:cs typeface="Helvetica Light"/>
              </a:rPr>
              <a:t>getbootstrap.com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Light"/>
                <a:cs typeface="Helvetica Light"/>
              </a:rPr>
              <a:t>960 </a:t>
            </a:r>
            <a:r>
              <a:rPr lang="en-US" dirty="0" smtClean="0">
                <a:latin typeface="Helvetica Light"/>
                <a:cs typeface="Helvetica Light"/>
              </a:rPr>
              <a:t>(960</a:t>
            </a:r>
            <a:r>
              <a:rPr lang="en-US" dirty="0">
                <a:latin typeface="Helvetica Light"/>
                <a:cs typeface="Helvetica Light"/>
              </a:rPr>
              <a:t>.</a:t>
            </a:r>
            <a:r>
              <a:rPr lang="en-US" dirty="0" smtClean="0">
                <a:latin typeface="Helvetica Light"/>
                <a:cs typeface="Helvetica Light"/>
              </a:rPr>
              <a:t>gs)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Light"/>
                <a:cs typeface="Helvetica Light"/>
              </a:rPr>
              <a:t>Foundation (</a:t>
            </a:r>
            <a:r>
              <a:rPr lang="en-US" dirty="0" err="1" smtClean="0">
                <a:latin typeface="Helvetica Light"/>
                <a:cs typeface="Helvetica Light"/>
              </a:rPr>
              <a:t>foundation.zurb.com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8388" y="1899292"/>
            <a:ext cx="4005237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Helvetica"/>
                <a:cs typeface="Helvetica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Light"/>
                <a:cs typeface="Helvetica Light"/>
              </a:rPr>
              <a:t>Twitter Bootstrap (</a:t>
            </a:r>
            <a:r>
              <a:rPr lang="en-US" dirty="0" err="1">
                <a:latin typeface="Helvetica Light"/>
                <a:cs typeface="Helvetica Light"/>
              </a:rPr>
              <a:t>getbootstrap.com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Helvetica Light"/>
                <a:cs typeface="Helvetica Light"/>
              </a:rPr>
              <a:t>jQuery</a:t>
            </a:r>
            <a:r>
              <a:rPr lang="en-US" dirty="0" smtClean="0">
                <a:latin typeface="Helvetica Light"/>
                <a:cs typeface="Helvetica Light"/>
              </a:rPr>
              <a:t> (</a:t>
            </a:r>
            <a:r>
              <a:rPr lang="en-US" dirty="0" err="1" smtClean="0">
                <a:latin typeface="Helvetica Light"/>
                <a:cs typeface="Helvetica Light"/>
              </a:rPr>
              <a:t>jquery.com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Light"/>
                <a:cs typeface="Helvetica Light"/>
              </a:rPr>
              <a:t>D3js </a:t>
            </a:r>
            <a:r>
              <a:rPr lang="en-US" dirty="0" smtClean="0">
                <a:latin typeface="Helvetica Light"/>
                <a:cs typeface="Helvetica Light"/>
              </a:rPr>
              <a:t>(d3js.org)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Helvetica Light"/>
                <a:cs typeface="Helvetica Light"/>
              </a:rPr>
              <a:t>ThreeJS</a:t>
            </a:r>
            <a:r>
              <a:rPr lang="en-US" dirty="0">
                <a:latin typeface="Helvetica Light"/>
                <a:cs typeface="Helvetica Light"/>
              </a:rPr>
              <a:t> (</a:t>
            </a:r>
            <a:r>
              <a:rPr lang="en-US" dirty="0" err="1" smtClean="0">
                <a:latin typeface="Helvetica Light"/>
                <a:cs typeface="Helvetica Light"/>
              </a:rPr>
              <a:t>threejs.org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Light"/>
                <a:cs typeface="Helvetica Light"/>
              </a:rPr>
              <a:t>And on and on and on…</a:t>
            </a:r>
          </a:p>
        </p:txBody>
      </p:sp>
    </p:spTree>
    <p:extLst>
      <p:ext uri="{BB962C8B-B14F-4D97-AF65-F5344CB8AC3E}">
        <p14:creationId xmlns:p14="http://schemas.microsoft.com/office/powerpoint/2010/main" val="293971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Discover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204" y="1910725"/>
            <a:ext cx="3581400" cy="254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b="1" dirty="0" smtClean="0">
                <a:solidFill>
                  <a:srgbClr val="000000"/>
                </a:solidFill>
                <a:latin typeface="Helvetica"/>
                <a:cs typeface="Helvetica"/>
              </a:rPr>
              <a:t>Market Analysis</a:t>
            </a:r>
          </a:p>
          <a:p>
            <a:pPr algn="ctr">
              <a:lnSpc>
                <a:spcPct val="200000"/>
              </a:lnSpc>
            </a:pPr>
            <a:r>
              <a:rPr lang="en-US" sz="3600" i="1" dirty="0" smtClean="0">
                <a:solidFill>
                  <a:srgbClr val="000000"/>
                </a:solidFill>
                <a:latin typeface="Helvetica Light"/>
                <a:cs typeface="Helvetica Light"/>
              </a:rPr>
              <a:t>Strategist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08804" y="1910725"/>
            <a:ext cx="3429000" cy="254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b="1" dirty="0" smtClean="0">
                <a:solidFill>
                  <a:srgbClr val="000000"/>
                </a:solidFill>
                <a:latin typeface="Helvetica"/>
                <a:cs typeface="Helvetica"/>
              </a:rPr>
              <a:t>Competitive Visual Audit</a:t>
            </a:r>
          </a:p>
          <a:p>
            <a:pPr algn="ctr">
              <a:lnSpc>
                <a:spcPct val="200000"/>
              </a:lnSpc>
            </a:pPr>
            <a:r>
              <a:rPr lang="en-US" sz="3600" i="1" dirty="0" smtClean="0">
                <a:solidFill>
                  <a:srgbClr val="000000"/>
                </a:solidFill>
                <a:latin typeface="Helvetica Light"/>
                <a:cs typeface="Helvetica Light"/>
              </a:rPr>
              <a:t>Designer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937004" y="3640275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280404" y="3640275"/>
            <a:ext cx="76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465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Discover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524" y="1419471"/>
            <a:ext cx="60864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Market Analysis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What is your market?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Who is your user?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Helvetica Light"/>
                <a:cs typeface="Helvetica Light"/>
              </a:rPr>
              <a:t>Who are your competitors?</a:t>
            </a:r>
          </a:p>
        </p:txBody>
      </p:sp>
    </p:spTree>
    <p:extLst>
      <p:ext uri="{BB962C8B-B14F-4D97-AF65-F5344CB8AC3E}">
        <p14:creationId xmlns:p14="http://schemas.microsoft.com/office/powerpoint/2010/main" val="375289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Discover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524" y="1419471"/>
            <a:ext cx="608647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Helvetica"/>
                <a:cs typeface="Helvetica"/>
              </a:rPr>
              <a:t>Competitive Visual Audit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Helvetica Light"/>
                <a:cs typeface="Helvetica Light"/>
              </a:rPr>
              <a:t>Screen grab competitors websites.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Helvetica Light"/>
                <a:cs typeface="Helvetica Light"/>
              </a:rPr>
              <a:t>Find the grid.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Helvetica Light"/>
                <a:cs typeface="Helvetica Light"/>
              </a:rPr>
              <a:t>Find the color palette.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Helvetica Light"/>
                <a:cs typeface="Helvetica Light"/>
              </a:rPr>
              <a:t>Typefaces and Type Hierarchy.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Helvetica Light"/>
                <a:cs typeface="Helvetica Light"/>
              </a:rPr>
              <a:t>Any media used.</a:t>
            </a:r>
          </a:p>
        </p:txBody>
      </p:sp>
    </p:spTree>
    <p:extLst>
      <p:ext uri="{BB962C8B-B14F-4D97-AF65-F5344CB8AC3E}">
        <p14:creationId xmlns:p14="http://schemas.microsoft.com/office/powerpoint/2010/main" val="3994384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1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Define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8525" y="1419471"/>
            <a:ext cx="28321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 smtClean="0">
                <a:latin typeface="Helvetica"/>
                <a:cs typeface="Helvetica"/>
              </a:rPr>
              <a:t>Sitemap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 smtClean="0">
                <a:latin typeface="Helvetica"/>
                <a:cs typeface="Helvetica"/>
              </a:rPr>
              <a:t>Sketches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 smtClean="0">
                <a:latin typeface="Helvetica"/>
                <a:cs typeface="Helvetica"/>
              </a:rPr>
              <a:t>Wireframes</a:t>
            </a:r>
          </a:p>
        </p:txBody>
      </p:sp>
    </p:spTree>
    <p:extLst>
      <p:ext uri="{BB962C8B-B14F-4D97-AF65-F5344CB8AC3E}">
        <p14:creationId xmlns:p14="http://schemas.microsoft.com/office/powerpoint/2010/main" val="17441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1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Define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1400145"/>
            <a:ext cx="3581400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Homepage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30435" y="1823345"/>
            <a:ext cx="0" cy="790545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0000" y="2613890"/>
            <a:ext cx="1447800" cy="7201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Secondary</a:t>
            </a:r>
            <a:b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Page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33600" y="2613890"/>
            <a:ext cx="1447800" cy="7201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Secondary</a:t>
            </a:r>
            <a:b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Page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8709" y="2613890"/>
            <a:ext cx="1447800" cy="7201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Secondary</a:t>
            </a:r>
            <a:b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Page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2613890"/>
            <a:ext cx="1447800" cy="7201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Secondary</a:t>
            </a:r>
            <a:b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Page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4109" y="2613890"/>
            <a:ext cx="1447800" cy="7201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Secondary</a:t>
            </a:r>
            <a:b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Page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95600" y="2286000"/>
            <a:ext cx="0" cy="32789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43000" y="2286000"/>
            <a:ext cx="0" cy="32789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48400" y="2286000"/>
            <a:ext cx="0" cy="32789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59435" y="2286000"/>
            <a:ext cx="0" cy="32789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43000" y="2286000"/>
            <a:ext cx="6816435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0" y="3733800"/>
            <a:ext cx="1447800" cy="7201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  <a:t>Tertiary</a:t>
            </a:r>
            <a:b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  <a:t>Page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3600" y="3733800"/>
            <a:ext cx="1447800" cy="7201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  <a:t>Tertiary</a:t>
            </a:r>
            <a:b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  <a:t>Page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8709" y="3733800"/>
            <a:ext cx="1447800" cy="7201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Tertiary</a:t>
            </a:r>
            <a:b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Page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39000" y="3733800"/>
            <a:ext cx="1447800" cy="7201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  <a:t>Tertiary</a:t>
            </a:r>
            <a:b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  <a:t>Page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14109" y="3733800"/>
            <a:ext cx="1447800" cy="7201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  <a:t>Tertiary</a:t>
            </a:r>
            <a:b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en-US" sz="1600" b="1" dirty="0">
                <a:solidFill>
                  <a:srgbClr val="000000"/>
                </a:solidFill>
                <a:latin typeface="Helvetica"/>
                <a:cs typeface="Helvetica"/>
              </a:rPr>
              <a:t>Page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895600" y="3405910"/>
            <a:ext cx="0" cy="32789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43000" y="3405910"/>
            <a:ext cx="0" cy="32789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48400" y="3405910"/>
            <a:ext cx="0" cy="32789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59435" y="3405910"/>
            <a:ext cx="0" cy="32789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30435" y="3405910"/>
            <a:ext cx="0" cy="32789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7600" y="5410200"/>
            <a:ext cx="1752600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Helvetica"/>
                <a:cs typeface="Helvetica"/>
              </a:rPr>
              <a:t>Global Pages</a:t>
            </a:r>
          </a:p>
        </p:txBody>
      </p:sp>
    </p:spTree>
    <p:extLst>
      <p:ext uri="{BB962C8B-B14F-4D97-AF65-F5344CB8AC3E}">
        <p14:creationId xmlns:p14="http://schemas.microsoft.com/office/powerpoint/2010/main" val="192431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1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Define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1" name="Picture 30" descr="qc_sitemap_goo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72" y="762000"/>
            <a:ext cx="5200148" cy="60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4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78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63" y="246520"/>
            <a:ext cx="81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Define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qc_sitemap_goo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18"/>
          <a:stretch/>
        </p:blipFill>
        <p:spPr>
          <a:xfrm>
            <a:off x="-344141" y="581025"/>
            <a:ext cx="9862524" cy="53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1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7605</TotalTime>
  <Words>465</Words>
  <Application>Microsoft Macintosh PowerPoint</Application>
  <PresentationFormat>Letter Paper (8.5x11 in)</PresentationFormat>
  <Paragraphs>190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Danne Woo</dc:creator>
  <cp:lastModifiedBy>Danne Woo</cp:lastModifiedBy>
  <cp:revision>128</cp:revision>
  <cp:lastPrinted>2013-09-05T23:20:34Z</cp:lastPrinted>
  <dcterms:created xsi:type="dcterms:W3CDTF">2013-08-22T01:22:38Z</dcterms:created>
  <dcterms:modified xsi:type="dcterms:W3CDTF">2013-10-18T18:40:52Z</dcterms:modified>
</cp:coreProperties>
</file>